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sldIdLst>
    <p:sldId id="279" r:id="rId2"/>
    <p:sldId id="281" r:id="rId3"/>
    <p:sldId id="289" r:id="rId4"/>
    <p:sldId id="287" r:id="rId5"/>
    <p:sldId id="293" r:id="rId6"/>
    <p:sldId id="294" r:id="rId7"/>
    <p:sldId id="295" r:id="rId8"/>
    <p:sldId id="296" r:id="rId9"/>
    <p:sldId id="290" r:id="rId10"/>
    <p:sldId id="291" r:id="rId11"/>
    <p:sldId id="292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08" r:id="rId23"/>
    <p:sldId id="28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6C084A-1F1A-4039-8339-E688D9000837}">
          <p14:sldIdLst>
            <p14:sldId id="279"/>
            <p14:sldId id="281"/>
            <p14:sldId id="289"/>
            <p14:sldId id="287"/>
            <p14:sldId id="293"/>
            <p14:sldId id="294"/>
            <p14:sldId id="295"/>
            <p14:sldId id="296"/>
            <p14:sldId id="290"/>
            <p14:sldId id="291"/>
            <p14:sldId id="292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7"/>
            <p14:sldId id="308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97A0"/>
    <a:srgbClr val="E54415"/>
    <a:srgbClr val="B1D0E5"/>
    <a:srgbClr val="F19300"/>
    <a:srgbClr val="FE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>
      <p:cViewPr>
        <p:scale>
          <a:sx n="90" d="100"/>
          <a:sy n="90" d="100"/>
        </p:scale>
        <p:origin x="-370" y="-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2017/2/3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50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29000" y="142876"/>
            <a:ext cx="8477251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454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4190986" y="2714626"/>
            <a:ext cx="7429553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571462" y="428605"/>
            <a:ext cx="3333751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4190986" y="1428736"/>
            <a:ext cx="7429515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191000" y="500063"/>
            <a:ext cx="495300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97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4095736" y="571480"/>
            <a:ext cx="6953299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952501" y="571480"/>
            <a:ext cx="2857500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4095751" y="4786313"/>
            <a:ext cx="4572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97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2381225" y="714357"/>
            <a:ext cx="7429500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6000751" y="5000625"/>
            <a:ext cx="38100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64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0"/>
            <a:ext cx="10858500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486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43493" y="142876"/>
            <a:ext cx="6667507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840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4" b="9851"/>
          <a:stretch/>
        </p:blipFill>
        <p:spPr>
          <a:xfrm>
            <a:off x="7320136" y="3780402"/>
            <a:ext cx="3514614" cy="2808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46071"/>
            <a:ext cx="12192000" cy="28083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97A0">
                  <a:alpha val="36863"/>
                </a:srgbClr>
              </a:gs>
            </a:gsLst>
            <a:lin ang="10800000" scaled="1"/>
            <a:tileRect/>
          </a:gradFill>
          <a:ln>
            <a:solidFill>
              <a:srgbClr val="B1D0E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2063552" y="1268761"/>
            <a:ext cx="7908778" cy="2532499"/>
          </a:xfrm>
        </p:spPr>
        <p:txBody>
          <a:bodyPr/>
          <a:lstStyle/>
          <a:p>
            <a:pPr marL="92075" indent="-4763">
              <a:buNone/>
            </a:pPr>
            <a:r>
              <a:rPr lang="ru-RU" sz="48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 инновационного опыта</a:t>
            </a:r>
            <a:endParaRPr lang="zh-CN" altLang="en-US" sz="4400" b="1" dirty="0">
              <a:solidFill>
                <a:srgbClr val="0097A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2796" y="3385051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Бесчастнова И.А., методист ИМО УО г.Казани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672752" y="5574494"/>
            <a:ext cx="4884591" cy="710507"/>
            <a:chOff x="-684351" y="5373421"/>
            <a:chExt cx="4884591" cy="710507"/>
          </a:xfrm>
        </p:grpSpPr>
        <p:sp>
          <p:nvSpPr>
            <p:cNvPr id="6" name="Прямоугольник 5"/>
            <p:cNvSpPr/>
            <p:nvPr/>
          </p:nvSpPr>
          <p:spPr>
            <a:xfrm rot="19121210">
              <a:off x="-684351" y="5812079"/>
              <a:ext cx="2455125" cy="271849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19121210">
              <a:off x="-648087" y="5583076"/>
              <a:ext cx="3668229" cy="271849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9121210">
              <a:off x="-618440" y="5373421"/>
              <a:ext cx="4818680" cy="271849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944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240704" y="5445224"/>
            <a:ext cx="4032447" cy="387922"/>
            <a:chOff x="-684351" y="5373421"/>
            <a:chExt cx="4884591" cy="710507"/>
          </a:xfrm>
        </p:grpSpPr>
        <p:sp>
          <p:nvSpPr>
            <p:cNvPr id="10" name="Прямоугольник 9"/>
            <p:cNvSpPr/>
            <p:nvPr/>
          </p:nvSpPr>
          <p:spPr>
            <a:xfrm rot="19121210">
              <a:off x="-684351" y="5812079"/>
              <a:ext cx="2455125" cy="271849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19121210">
              <a:off x="-648087" y="5583076"/>
              <a:ext cx="3668229" cy="271849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9121210">
              <a:off x="-618440" y="5373421"/>
              <a:ext cx="4818680" cy="271849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Оглавление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0488487" cy="4464496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инновационного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___» Приволжского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Казани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Общие сведения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97427"/>
              </p:ext>
            </p:extLst>
          </p:nvPr>
        </p:nvGraphicFramePr>
        <p:xfrm>
          <a:off x="767409" y="1412776"/>
          <a:ext cx="10729192" cy="49000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1754"/>
                <a:gridCol w="2681754"/>
                <a:gridCol w="3712862"/>
                <a:gridCol w="1652822"/>
              </a:tblGrid>
              <a:tr h="105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автора опыта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Учреждение, в котором  работает автор опыта, адрес с индексом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 с указанием преподаваемого предмета или выполняемого функционала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 работы в должности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4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Иванова</a:t>
                      </a:r>
                      <a:r>
                        <a:rPr lang="ru-RU" sz="4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Мария Ивановна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Петрова Анна Васильевна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дошкольное образовательное учреждение «Детский сад № ___ комбинированного вида» Приволжского района,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420104,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Казань, ул. Р. Зорге д.87а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032104" y="2636912"/>
            <a:ext cx="1512168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032104" y="2564904"/>
            <a:ext cx="1512168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Общие сведения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17264"/>
              </p:ext>
            </p:extLst>
          </p:nvPr>
        </p:nvGraphicFramePr>
        <p:xfrm>
          <a:off x="767409" y="1412776"/>
          <a:ext cx="10729192" cy="4680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1754"/>
                <a:gridCol w="2681754"/>
                <a:gridCol w="3712862"/>
                <a:gridCol w="1652822"/>
              </a:tblGrid>
              <a:tr h="105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автора опыта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Учреждение, в котором  работает автор опыта, адрес с индексом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 с указанием преподаваемого предмета или выполняемого функционала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 работы в должности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Иванова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Мария Ивановна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Петрова Анна Васильевна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Суворова Дарья Антоновна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Ибрагимова </a:t>
                      </a:r>
                      <a:r>
                        <a:rPr lang="ru-RU" sz="18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Нурсия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Назифовна</a:t>
                      </a:r>
                      <a:endParaRPr lang="ru-RU" sz="18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40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дошкольное образовательное учреждение «Детский сад № ___ комбинированного вида» Приволжского района,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420104,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Казань, ул. Р. Зорге д.87а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11424" y="2492896"/>
            <a:ext cx="1584176" cy="22322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99456" y="2492896"/>
            <a:ext cx="1656184" cy="23042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Общие сведения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87592"/>
              </p:ext>
            </p:extLst>
          </p:nvPr>
        </p:nvGraphicFramePr>
        <p:xfrm>
          <a:off x="695401" y="1414938"/>
          <a:ext cx="10729192" cy="44897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1754"/>
                <a:gridCol w="2681754"/>
                <a:gridCol w="3712862"/>
                <a:gridCol w="1652822"/>
              </a:tblGrid>
              <a:tr h="588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автора опыта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Учреждение, в котором  работает автор опыта, адрес с индексом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 с указанием преподаваемого предмета или выполняемого функционала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 работы в должности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Педагогический коллектив МАДОУ №__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дошкольное образовательное учреждение «Детский сад № ___ комбинированного вида» Приволжского района,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420104,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Казань, ул. Р. Зорге д.87а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Творческая группа (воспитатели, музыкальный руководитель, педагог-психолог) под руководством старшего воспитателя Ивановой Марии Ивановны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16011"/>
              </p:ext>
            </p:extLst>
          </p:nvPr>
        </p:nvGraphicFramePr>
        <p:xfrm>
          <a:off x="335360" y="1628800"/>
          <a:ext cx="10513168" cy="26839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6424"/>
                <a:gridCol w="6696744"/>
              </a:tblGrid>
              <a:tr h="2683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Тема инновационного педагогического опыта (ИПО)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35353"/>
              </p:ext>
            </p:extLst>
          </p:nvPr>
        </p:nvGraphicFramePr>
        <p:xfrm>
          <a:off x="4295799" y="2060848"/>
          <a:ext cx="648072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421"/>
                <a:gridCol w="1173972"/>
                <a:gridCol w="2952331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Формирование, развитие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кого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основе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использованием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</a:p>
                    <a:p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3432" y="4505370"/>
            <a:ext cx="9593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детей дошкольного возраста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организации наблюдений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3472" y="5445224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метода наблюдения как средства развития познавательной активности детей дошкольного возраста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16246"/>
              </p:ext>
            </p:extLst>
          </p:nvPr>
        </p:nvGraphicFramePr>
        <p:xfrm>
          <a:off x="407367" y="1556792"/>
          <a:ext cx="11161241" cy="2926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Источники изменений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(противоречия, новые средства обучения, новые условия образовательной деятельности и др.)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Актуальность изменений – очень четко и коротко описываем противоречия, не соответствие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Новые средства, используемые в работе – какие?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Новые условия – основанные на чем?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1424" y="4941168"/>
            <a:ext cx="7563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четко, лишних вступительных слов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91264"/>
              </p:ext>
            </p:extLst>
          </p:nvPr>
        </p:nvGraphicFramePr>
        <p:xfrm>
          <a:off x="407367" y="1556792"/>
          <a:ext cx="11161241" cy="3657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Идея изменений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чем сущность ИПО: в использовании образовательных, информационно-коммуникационных или других технологий, в изменении содержания образования, организации учебного или воспитательного процесса, др.)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меняем: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правление, содержание образования, предметную среду?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будем внедрять?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изменять?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06811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Концепция изменений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(способы, их преимущества перед аналогами и новизна, ограничения, трудоемкость, риски)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изменения, трудоемкость, риски.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новых концепций, новых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медиапродуктов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новые структуры (современный менеджмент) и классификации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0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4624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Условия реализации изменений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(включая личностно-профессиональные качества педагога и достигнутый им уровень профессионализма)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будем создавать: управленческие практики, модернизировать методы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4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32218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Результат изменений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Зависит от темы.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ТЕМЕ ИННОВАЦИОННОГО ОПЫТА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быть внутренним и внешним. Может отражаться в системе управления, в содержании, в изменении мышления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4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2063552" y="127856"/>
            <a:ext cx="8064896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altLang="zh-CN" sz="3600" dirty="0" smtClean="0">
                <a:solidFill>
                  <a:srgbClr val="0097A0"/>
                </a:solidFill>
                <a:latin typeface="Times New Roman" pitchFamily="18" charset="0"/>
                <a:cs typeface="Times New Roman" pitchFamily="18" charset="0"/>
              </a:rPr>
              <a:t>Закон об образовании в РФ</a:t>
            </a:r>
            <a:endParaRPr lang="zh-CN" altLang="en-US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10488487" cy="5400600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7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4581128"/>
            <a:ext cx="2123728" cy="2395182"/>
          </a:xfrm>
          <a:prstGeom prst="rect">
            <a:avLst/>
          </a:prstGeom>
        </p:spPr>
      </p:pic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383703" y="1124744"/>
            <a:ext cx="9888761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4763">
              <a:buNone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Статья 20. </a:t>
            </a:r>
          </a:p>
          <a:p>
            <a:pPr marL="92075" indent="-4763">
              <a:buNone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Экспериментальная и инновационная деятельность в сфере образования осуществляется в целях обеспечения модернизации и развития системы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…….</a:t>
            </a:r>
          </a:p>
          <a:p>
            <a:pPr marL="92075" indent="-4763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-4763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П.3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Инновационная деятельность ориентирована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 и осуществляется в форме реализации инновационных проектов и программ организациями, осуществляющими образовательную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деятельность…….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48147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Публикации о представленном инновационном педагогическом опыте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ЗАПОЛНЯЕМ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9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Описание инновационного опыта ОУ.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65974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041"/>
                <a:gridCol w="10801200"/>
              </a:tblGrid>
              <a:tr h="2816613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ЗАПОЛНЯЕМ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7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Экспертное заключение</a:t>
            </a:r>
            <a:r>
              <a:rPr lang="ru-RU" sz="36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46444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1"/>
                <a:gridCol w="8280920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Предполагаемый масштаб и формы распространения изменений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ЗАПОЛНЯЕМ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2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Docums\My_Rabstol\человечки для презентаций\Checklist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98" y="0"/>
            <a:ext cx="51880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2063552" y="127856"/>
            <a:ext cx="8064896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altLang="zh-CN" sz="3600" dirty="0" smtClean="0">
                <a:solidFill>
                  <a:srgbClr val="0097A0"/>
                </a:solidFill>
                <a:latin typeface="Times New Roman" pitchFamily="18" charset="0"/>
                <a:cs typeface="Times New Roman" pitchFamily="18" charset="0"/>
              </a:rPr>
              <a:t>Закон об образовании в РФ</a:t>
            </a:r>
            <a:endParaRPr lang="zh-CN" altLang="en-US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10488487" cy="3528392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7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005064"/>
            <a:ext cx="2123728" cy="2395182"/>
          </a:xfrm>
          <a:prstGeom prst="rect">
            <a:avLst/>
          </a:prstGeom>
        </p:spPr>
      </p:pic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383703" y="1124744"/>
            <a:ext cx="9888761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4763">
              <a:buNone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Статья 20.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П.5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Федеральные государственные органы и органы государственной власти субъектов Российской Федерации, осуществляющие государственное управление в сфере образования, в рамках своих полномочий создают условия для реализации инновационных образовательных проектов, программ и внедрения их результатов в практику.</a:t>
            </a:r>
          </a:p>
        </p:txBody>
      </p:sp>
    </p:spTree>
    <p:extLst>
      <p:ext uri="{BB962C8B-B14F-4D97-AF65-F5344CB8AC3E}">
        <p14:creationId xmlns:p14="http://schemas.microsoft.com/office/powerpoint/2010/main" val="22568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04800" y="5954066"/>
            <a:ext cx="4884591" cy="710507"/>
            <a:chOff x="-684351" y="5373421"/>
            <a:chExt cx="4884591" cy="710507"/>
          </a:xfrm>
        </p:grpSpPr>
        <p:sp>
          <p:nvSpPr>
            <p:cNvPr id="10" name="Прямоугольник 9"/>
            <p:cNvSpPr/>
            <p:nvPr/>
          </p:nvSpPr>
          <p:spPr>
            <a:xfrm rot="19121210">
              <a:off x="-684351" y="5812079"/>
              <a:ext cx="2455125" cy="271849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19121210">
              <a:off x="-648087" y="5583076"/>
              <a:ext cx="3668229" cy="271849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9121210">
              <a:off x="-618440" y="5373421"/>
              <a:ext cx="4818680" cy="271849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Документы инновационных площадок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0488487" cy="4464496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1662" indent="-514350"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Приказ УО г.Казани 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Приказ по ДОУ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 инновационного опыта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Положения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План работы инновационной площадки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Протоколы (педсоветов, заседаний творческих групп и т.д.)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Отчеты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7884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3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78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" y="1"/>
            <a:ext cx="121694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7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04800" y="5954066"/>
            <a:ext cx="4884591" cy="710507"/>
            <a:chOff x="-684351" y="5373421"/>
            <a:chExt cx="4884591" cy="710507"/>
          </a:xfrm>
        </p:grpSpPr>
        <p:sp>
          <p:nvSpPr>
            <p:cNvPr id="10" name="Прямоугольник 9"/>
            <p:cNvSpPr/>
            <p:nvPr/>
          </p:nvSpPr>
          <p:spPr>
            <a:xfrm rot="19121210">
              <a:off x="-684351" y="5812079"/>
              <a:ext cx="2455125" cy="271849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19121210">
              <a:off x="-648087" y="5583076"/>
              <a:ext cx="3668229" cy="271849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9121210">
              <a:off x="-618440" y="5373421"/>
              <a:ext cx="4818680" cy="271849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0488487" cy="4464496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Сущностные характеристики опыта.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Описание инновационного опыта ОУ.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Экспертное заключение.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408</TotalTime>
  <Words>626</Words>
  <Application>Microsoft Office PowerPoint</Application>
  <PresentationFormat>Произвольный</PresentationFormat>
  <Paragraphs>135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1_training-01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Учеба и книги</dc:title>
  <dc:creator>УчебныеПрезентации.РФ</dc:creator>
  <cp:lastModifiedBy>User</cp:lastModifiedBy>
  <cp:revision>18</cp:revision>
  <dcterms:created xsi:type="dcterms:W3CDTF">2012-07-31T13:58:46Z</dcterms:created>
  <dcterms:modified xsi:type="dcterms:W3CDTF">2017-02-03T09:17:36Z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